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322" r:id="rId4"/>
    <p:sldId id="282" r:id="rId5"/>
    <p:sldId id="323" r:id="rId6"/>
    <p:sldId id="309" r:id="rId7"/>
    <p:sldId id="320" r:id="rId8"/>
    <p:sldId id="324" r:id="rId9"/>
    <p:sldId id="325" r:id="rId10"/>
    <p:sldId id="326" r:id="rId11"/>
    <p:sldId id="328" r:id="rId12"/>
    <p:sldId id="329" r:id="rId13"/>
    <p:sldId id="333" r:id="rId14"/>
    <p:sldId id="331" r:id="rId15"/>
    <p:sldId id="334" r:id="rId16"/>
    <p:sldId id="332" r:id="rId17"/>
    <p:sldId id="33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00FF"/>
    <a:srgbClr val="008A3E"/>
    <a:srgbClr val="00FF00"/>
    <a:srgbClr val="ED7D31"/>
    <a:srgbClr val="B5C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144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請按這裡移動投影片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zh-TW" sz="2000" b="0" strike="noStrike" spc="-1">
                <a:latin typeface="Arial"/>
              </a:rPr>
              <a:t>請按這裡編輯備註格式</a:t>
            </a:r>
            <a:endParaRPr lang="en-US" sz="2000" b="0" strike="noStrike" spc="-1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&lt;頁首&gt;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85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8C98B5C-CE2B-44C0-8F0F-47463F182CA1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4441D0B-0982-4976-8E09-7C0BE40D64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0622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66573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07777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240" cy="359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6964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FABC968-5663-4AD4-BF61-8E7AD5DE012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09476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1490079-A29B-4E45-8A24-5EFEACF0154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95E2002-4E30-453B-B746-962425E1349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ED94A81-E138-4034-B2F9-46C2B42EFB0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E34333C-B2B8-410A-B53F-403AF0E3005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5C8B86-A89A-4D80-9CFA-2124583E9E1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2DF664B-A5E0-4848-8790-8313A0F951D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0671FF2-EF4F-4B61-842F-16795DA856B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3ADDBAF-ABE9-4BF3-BD49-882254472E3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C3384D5-EACC-4349-A5BE-E20EB7D164C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7256552-CFB1-4676-B146-B858230CD31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BBBE549-D2FE-420B-8A59-1DB706345CE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AA3979D-BE88-42E7-B5CF-53569B0FF72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503AC06-A7DC-44C4-BA91-B3810B001C5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024B0FD-1F19-4A5C-A9E7-376783DD193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D7471660-5FEA-4231-87FF-F1773B64562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BBB29B8-1C78-4D12-B325-76CCDD7DF2B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1CFE21-A6C5-40E2-9F7E-168383B88BD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8CC37AB-4505-49F8-8A5D-50018716088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D2F8AF0-3DA9-4F8C-8437-2018C7A2DF3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C42D2F82-FE60-4FD0-99B3-60BCE71C055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7364B02-7A2B-4650-B571-8C61A111D4C8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EF95F40-986B-4FB4-A6CB-3674D8B1151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4A1E17D-9056-4E96-911E-39F6C04069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777A7684-1D56-48AF-8801-101B7648410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26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ctr">
              <a:lnSpc>
                <a:spcPct val="100000"/>
              </a:lnSpc>
              <a:buNone/>
              <a:defRPr lang="en-US" sz="1400" b="0" strike="noStrike" spc="-1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en-US" sz="1400" b="0" strike="noStrike" spc="-1">
                <a:latin typeface="Times New Roman"/>
              </a:rPr>
              <a:t>&lt;頁尾&gt;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lnSpc>
                <a:spcPct val="100000"/>
              </a:lnSpc>
              <a:buNone/>
              <a:defRPr lang="en-US" sz="1800" b="0" strike="noStrike" spc="-1">
                <a:solidFill>
                  <a:srgbClr val="000000"/>
                </a:solidFill>
                <a:latin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67873550-755A-42B5-ADD5-E460018B07B3}" type="slidenum">
              <a:rPr lang="en-US" sz="1800" b="0" strike="noStrike" spc="-1">
                <a:solidFill>
                  <a:srgbClr val="000000"/>
                </a:solidFill>
                <a:latin typeface="Arial"/>
              </a:rPr>
              <a:t>‹#›</a:t>
            </a:fld>
            <a:endParaRPr lang="en-US" sz="18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104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&lt;日期/時間&gt;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"/>
          <p:cNvPicPr/>
          <p:nvPr/>
        </p:nvPicPr>
        <p:blipFill>
          <a:blip r:embed="rId15"/>
          <a:stretch/>
        </p:blipFill>
        <p:spPr>
          <a:xfrm>
            <a:off x="0" y="405720"/>
            <a:ext cx="866520" cy="480960"/>
          </a:xfrm>
          <a:prstGeom prst="rect">
            <a:avLst/>
          </a:prstGeom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sldNum" idx="4"/>
          </p:nvPr>
        </p:nvSpPr>
        <p:spPr>
          <a:xfrm>
            <a:off x="11458440" y="6596280"/>
            <a:ext cx="507960" cy="362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7BC0D84-EE82-44FB-9BB1-A16DDA9D8E24}" type="slidenum">
              <a:rPr lang="en-US" sz="1200" b="0" strike="noStrike" spc="-1">
                <a:solidFill>
                  <a:srgbClr val="FFFFFF"/>
                </a:solidFill>
                <a:latin typeface="思源黑体 CN Regular"/>
                <a:ea typeface="思源黑体 CN Regular"/>
              </a:rPr>
              <a:t>‹#›</a:t>
            </a:fld>
            <a:endParaRPr lang="en-US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zh-TW" sz="4400" b="0" strike="noStrike" spc="-1">
                <a:latin typeface="Arial"/>
              </a:rPr>
              <a:t>請按這裡編輯題名文字格式</a:t>
            </a:r>
            <a:endParaRPr lang="en-US" sz="4400" b="0" strike="noStrike" spc="-1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3200" b="0" strike="noStrike" spc="-1">
                <a:latin typeface="Arial"/>
              </a:rPr>
              <a:t>請按這裡編輯大綱文字格式</a:t>
            </a:r>
            <a:endParaRPr lang="en-US" sz="3200" b="0" strike="noStrike" spc="-1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800" b="0" strike="noStrike" spc="-1">
                <a:latin typeface="Arial"/>
              </a:rPr>
              <a:t>第二個大綱層次</a:t>
            </a:r>
            <a:endParaRPr lang="en-US" sz="2800" b="0" strike="noStrike" spc="-1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400" b="0" strike="noStrike" spc="-1">
                <a:latin typeface="Arial"/>
              </a:rPr>
              <a:t>第三個大綱層次</a:t>
            </a:r>
            <a:endParaRPr lang="en-US" sz="2400" b="0" strike="noStrike" spc="-1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zh-TW" sz="2000" b="0" strike="noStrike" spc="-1">
                <a:latin typeface="Arial"/>
              </a:rPr>
              <a:t>第四個大綱層次</a:t>
            </a:r>
            <a:endParaRPr lang="en-US" sz="2000" b="0" strike="noStrike" spc="-1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第五個大綱層次</a:t>
            </a:r>
            <a:endParaRPr lang="en-US" sz="2000" b="0" strike="noStrike" spc="-1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第六個大綱層次</a:t>
            </a:r>
            <a:endParaRPr lang="en-US" sz="2000" b="0" strike="noStrike" spc="-1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zh-TW" sz="2000" b="0" strike="noStrike" spc="-1">
                <a:latin typeface="Arial"/>
              </a:rPr>
              <a:t>第七個大綱層次</a:t>
            </a:r>
            <a:endParaRPr lang="en-US" sz="20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文本框 8"/>
          <p:cNvSpPr/>
          <p:nvPr/>
        </p:nvSpPr>
        <p:spPr>
          <a:xfrm>
            <a:off x="1420353" y="4447351"/>
            <a:ext cx="3539573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0" strike="noStrike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Prepared by </a:t>
            </a:r>
            <a:r>
              <a:rPr lang="en-US" sz="2000" spc="-1" dirty="0" smtClean="0">
                <a:solidFill>
                  <a:srgbClr val="FFFFFF"/>
                </a:solidFill>
                <a:latin typeface="+mj-lt"/>
                <a:ea typeface="思源黑体 CN Normal"/>
              </a:rPr>
              <a:t>: PE </a:t>
            </a:r>
            <a:r>
              <a:rPr lang="en-US" sz="2000" b="0" strike="noStrike" spc="-1" dirty="0" err="1" smtClean="0">
                <a:solidFill>
                  <a:srgbClr val="FFFFFF"/>
                </a:solidFill>
                <a:latin typeface="+mj-lt"/>
                <a:ea typeface="思源黑体 CN Normal"/>
              </a:rPr>
              <a:t>Thuc</a:t>
            </a:r>
            <a:endParaRPr lang="en-US" sz="2000" b="0" strike="noStrike" spc="-1" dirty="0" smtClean="0">
              <a:solidFill>
                <a:srgbClr val="FFFFFF"/>
              </a:solidFill>
              <a:latin typeface="+mj-lt"/>
              <a:ea typeface="思源黑体 CN Normal"/>
            </a:endParaRPr>
          </a:p>
          <a:p>
            <a:pPr>
              <a:lnSpc>
                <a:spcPct val="150000"/>
              </a:lnSpc>
            </a:pPr>
            <a:r>
              <a:rPr lang="en-US" altLang="zh-TW" sz="2000" dirty="0">
                <a:solidFill>
                  <a:schemeClr val="bg1"/>
                </a:solidFill>
              </a:rPr>
              <a:t>Date           </a:t>
            </a:r>
            <a:r>
              <a:rPr lang="en-US" altLang="zh-TW" sz="2000" dirty="0" smtClean="0">
                <a:solidFill>
                  <a:schemeClr val="bg1"/>
                </a:solidFill>
              </a:rPr>
              <a:t>  : </a:t>
            </a:r>
            <a:r>
              <a:rPr lang="en-US" altLang="zh-TW" sz="2000" dirty="0">
                <a:solidFill>
                  <a:schemeClr val="bg1"/>
                </a:solidFill>
              </a:rPr>
              <a:t>03/01/2023</a:t>
            </a:r>
            <a:endParaRPr lang="zh-TW" altLang="en-US" sz="2000" dirty="0">
              <a:solidFill>
                <a:schemeClr val="bg1"/>
              </a:solidFill>
            </a:endParaRPr>
          </a:p>
        </p:txBody>
      </p:sp>
      <p:sp>
        <p:nvSpPr>
          <p:cNvPr id="4" name="文本框 6"/>
          <p:cNvSpPr/>
          <p:nvPr/>
        </p:nvSpPr>
        <p:spPr>
          <a:xfrm>
            <a:off x="474453" y="2025399"/>
            <a:ext cx="8445190" cy="1216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BFX-AT100 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UHD(4K) Channel 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altLang="zh-TW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Analysis </a:t>
            </a:r>
            <a:r>
              <a:rPr lang="en-US" altLang="zh-TW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768" y="390144"/>
            <a:ext cx="644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D1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8" name="標題 1"/>
          <p:cNvSpPr/>
          <p:nvPr/>
        </p:nvSpPr>
        <p:spPr>
          <a:xfrm>
            <a:off x="999086" y="408701"/>
            <a:ext cx="852840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TW" sz="3600" b="1" spc="-1" dirty="0">
                <a:solidFill>
                  <a:srgbClr val="002A4E"/>
                </a:solidFill>
                <a:latin typeface="+mj-lt"/>
                <a:ea typeface="微软雅黑"/>
              </a:rPr>
              <a:t>Establish the Team</a:t>
            </a:r>
          </a:p>
        </p:txBody>
      </p:sp>
      <p:sp>
        <p:nvSpPr>
          <p:cNvPr id="9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8751" y="2711736"/>
            <a:ext cx="498968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PE: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Michael,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Thuc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ME: Cheng Lun,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Hugo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PM: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An Tran, Yuri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PD: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Wen Yong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r>
              <a:rPr kumimoji="0" lang="en-US" altLang="zh-TW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K</a:t>
            </a:r>
            <a:r>
              <a:rPr kumimoji="0" lang="en-US" altLang="zh-TW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en, Toney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</a:t>
            </a: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Mark, Jones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IE: Hai </a:t>
            </a:r>
            <a:r>
              <a:rPr kumimoji="0" lang="en-US" altLang="zh-CN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Ly, Heng Ruan</a:t>
            </a:r>
            <a:endParaRPr kumimoji="0" lang="en-US" altLang="zh-CN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207267" y="3331752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MFG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Director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:  </a:t>
            </a:r>
            <a:r>
              <a:rPr lang="en-US" altLang="zh-CN" sz="2400" b="1" dirty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CB </a:t>
            </a:r>
            <a:r>
              <a:rPr lang="en-US" altLang="zh-CN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Lin, Toney</a:t>
            </a:r>
            <a:endParaRPr lang="en-US" altLang="zh-CN" sz="2400" b="1" dirty="0">
              <a:solidFill>
                <a:srgbClr val="002060"/>
              </a:solidFill>
              <a:latin typeface="Arial" panose="020B0604020202020204" pitchFamily="34" charset="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661572" y="2910267"/>
            <a:ext cx="627222" cy="3388589"/>
          </a:xfrm>
          <a:prstGeom prst="leftBrace">
            <a:avLst>
              <a:gd name="adj1" fmla="val 78174"/>
              <a:gd name="adj2" fmla="val 4538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609045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88794" y="1106478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Arial" panose="020B0604020202020204" pitchFamily="34" charset="0"/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634690"/>
              </p:ext>
            </p:extLst>
          </p:nvPr>
        </p:nvGraphicFramePr>
        <p:xfrm>
          <a:off x="531797" y="1062367"/>
          <a:ext cx="11130012" cy="4119518"/>
        </p:xfrm>
        <a:graphic>
          <a:graphicData uri="http://schemas.openxmlformats.org/drawingml/2006/table">
            <a:tbl>
              <a:tblPr/>
              <a:tblGrid>
                <a:gridCol w="1587687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9542325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518110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( 5W2H)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23914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2022/12/28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04145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46233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SK networks warehouse, Anseong, Korea.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ALT customer feedback that they found out 1/1600pcs has UHD(4K) Channel noise.</a:t>
                      </a:r>
                    </a:p>
                    <a:p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1/1600 = 625 DPPM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554891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6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600" b="0" i="0" u="none" strike="noStrike" kern="1200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Follow </a:t>
                      </a:r>
                      <a:r>
                        <a:rPr kumimoji="0" lang="en-US" altLang="zh-TW" sz="16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SoC</a:t>
                      </a: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material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P/N: 002.02753.005. DC: 2221. LC: PRK086.00, Vendor: AMLOGIC)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5263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UHD(4K) Channel noise</a:t>
                      </a:r>
                      <a:endParaRPr kumimoji="0" lang="en-US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19145"/>
                  </a:ext>
                </a:extLst>
              </a:tr>
              <a:tr h="4317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many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Total 1pcs (</a:t>
                      </a: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Defect rate: 1/1600 = 625 DPPM</a:t>
                      </a:r>
                      <a:r>
                        <a:rPr kumimoji="0" lang="en-US" altLang="zh-CN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) as below table.</a:t>
                      </a:r>
                      <a:endParaRPr kumimoji="0" lang="en-US" altLang="zh-TW" sz="16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2429698"/>
              </p:ext>
            </p:extLst>
          </p:nvPr>
        </p:nvGraphicFramePr>
        <p:xfrm>
          <a:off x="531797" y="5327038"/>
          <a:ext cx="11130012" cy="898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623">
                  <a:extLst>
                    <a:ext uri="{9D8B030D-6E8A-4147-A177-3AD203B41FA5}">
                      <a16:colId xmlns:a16="http://schemas.microsoft.com/office/drawing/2014/main" val="3659056357"/>
                    </a:ext>
                  </a:extLst>
                </a:gridCol>
                <a:gridCol w="3857198">
                  <a:extLst>
                    <a:ext uri="{9D8B030D-6E8A-4147-A177-3AD203B41FA5}">
                      <a16:colId xmlns:a16="http://schemas.microsoft.com/office/drawing/2014/main" val="2316323134"/>
                    </a:ext>
                  </a:extLst>
                </a:gridCol>
                <a:gridCol w="2761833">
                  <a:extLst>
                    <a:ext uri="{9D8B030D-6E8A-4147-A177-3AD203B41FA5}">
                      <a16:colId xmlns:a16="http://schemas.microsoft.com/office/drawing/2014/main" val="3136455486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1422448962"/>
                    </a:ext>
                  </a:extLst>
                </a:gridCol>
                <a:gridCol w="1962179">
                  <a:extLst>
                    <a:ext uri="{9D8B030D-6E8A-4147-A177-3AD203B41FA5}">
                      <a16:colId xmlns:a16="http://schemas.microsoft.com/office/drawing/2014/main" val="2802278276"/>
                    </a:ext>
                  </a:extLst>
                </a:gridCol>
              </a:tblGrid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 Issue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Fail rate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594621"/>
                  </a:ext>
                </a:extLst>
              </a:tr>
              <a:tr h="4492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UHD(4K) Channel noise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2149688001202201458214</a:t>
                      </a:r>
                      <a:endParaRPr lang="en-US" sz="1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38D57ADDEC53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625 DPPM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653929"/>
                  </a:ext>
                </a:extLst>
              </a:tr>
            </a:tbl>
          </a:graphicData>
        </a:graphic>
      </p:graphicFrame>
      <p:sp>
        <p:nvSpPr>
          <p:cNvPr id="8" name="標題 1"/>
          <p:cNvSpPr/>
          <p:nvPr/>
        </p:nvSpPr>
        <p:spPr>
          <a:xfrm>
            <a:off x="999086" y="408701"/>
            <a:ext cx="629764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-1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011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1"/>
          <p:cNvSpPr/>
          <p:nvPr/>
        </p:nvSpPr>
        <p:spPr>
          <a:xfrm>
            <a:off x="999087" y="408701"/>
            <a:ext cx="66763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Problems </a:t>
            </a:r>
            <a:r>
              <a:rPr lang="en-US" sz="3600" b="1" spc="-1" dirty="0" smtClean="0">
                <a:solidFill>
                  <a:srgbClr val="002A4E"/>
                </a:solidFill>
                <a:ea typeface="微软雅黑"/>
              </a:rPr>
              <a:t>description -2</a:t>
            </a:r>
            <a:endParaRPr lang="en-US" sz="3600" b="1" spc="-1" dirty="0">
              <a:solidFill>
                <a:srgbClr val="002A4E"/>
              </a:solidFill>
              <a:ea typeface="微软雅黑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44307" y="1190648"/>
            <a:ext cx="5792348" cy="4119655"/>
            <a:chOff x="244307" y="1093667"/>
            <a:chExt cx="5792348" cy="411965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307" y="1093667"/>
              <a:ext cx="5792348" cy="361688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44308" y="4843990"/>
              <a:ext cx="579234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Multi view channel screen </a:t>
              </a:r>
              <a:r>
                <a:rPr lang="en-US" dirty="0" smtClean="0"/>
                <a:t>broken </a:t>
              </a:r>
              <a:r>
                <a:rPr lang="en-US" dirty="0"/>
                <a:t>or noise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74052" y="1190646"/>
            <a:ext cx="5792348" cy="4119657"/>
            <a:chOff x="6174052" y="1093665"/>
            <a:chExt cx="5792348" cy="41196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4052" y="1093665"/>
              <a:ext cx="5792348" cy="361688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6174052" y="4843990"/>
              <a:ext cx="579234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UHD channel broken or noise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44307" y="5810235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UHD channel and multi view channel have unusual color and noise. 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D2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854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"/>
          <p:cNvSpPr/>
          <p:nvPr/>
        </p:nvSpPr>
        <p:spPr>
          <a:xfrm>
            <a:off x="999087" y="408701"/>
            <a:ext cx="403473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en-US" sz="3600" b="1" spc="-1" dirty="0">
                <a:solidFill>
                  <a:srgbClr val="002A4E"/>
                </a:solidFill>
                <a:ea typeface="微软雅黑"/>
              </a:rPr>
              <a:t>C</a:t>
            </a:r>
            <a:r>
              <a:rPr lang="en-US" altLang="zh-CN" sz="3600" b="1" spc="-1" dirty="0">
                <a:solidFill>
                  <a:srgbClr val="002A4E"/>
                </a:solidFill>
                <a:ea typeface="微软雅黑"/>
              </a:rPr>
              <a:t>ontainment</a:t>
            </a:r>
            <a:endParaRPr lang="en-US" altLang="zh-TW" sz="3600" b="1" spc="-1" dirty="0">
              <a:solidFill>
                <a:srgbClr val="002A4E"/>
              </a:solidFill>
              <a:ea typeface="微软雅黑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02189" y="1103435"/>
            <a:ext cx="10859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Recheck production data record.</a:t>
            </a: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2160"/>
              </a:lnSpc>
              <a:spcBef>
                <a:spcPts val="1200"/>
              </a:spcBef>
            </a:pPr>
            <a:r>
              <a:rPr lang="en-US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Recheck test log</a:t>
            </a:r>
            <a:endParaRPr 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55069" y="1492808"/>
            <a:ext cx="5141627" cy="1771563"/>
            <a:chOff x="555069" y="1492808"/>
            <a:chExt cx="5141627" cy="1771563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069" y="1492808"/>
              <a:ext cx="5141627" cy="13239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4" name="TextBox 23"/>
            <p:cNvSpPr txBox="1"/>
            <p:nvPr/>
          </p:nvSpPr>
          <p:spPr>
            <a:xfrm>
              <a:off x="2309453" y="2895039"/>
              <a:ext cx="163285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Dot level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6212173" y="1492808"/>
            <a:ext cx="5141627" cy="1771563"/>
            <a:chOff x="6212173" y="1492808"/>
            <a:chExt cx="5141627" cy="1771563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2173" y="1492808"/>
              <a:ext cx="5141627" cy="13239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7" name="TextBox 26"/>
            <p:cNvSpPr txBox="1"/>
            <p:nvPr/>
          </p:nvSpPr>
          <p:spPr>
            <a:xfrm>
              <a:off x="7966557" y="2895039"/>
              <a:ext cx="1632857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 level</a:t>
              </a:r>
              <a:endParaRPr lang="en-US" dirty="0"/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98372"/>
              </p:ext>
            </p:extLst>
          </p:nvPr>
        </p:nvGraphicFramePr>
        <p:xfrm>
          <a:off x="731981" y="3736295"/>
          <a:ext cx="6096000" cy="216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8006">
                  <a:extLst>
                    <a:ext uri="{9D8B030D-6E8A-4147-A177-3AD203B41FA5}">
                      <a16:colId xmlns:a16="http://schemas.microsoft.com/office/drawing/2014/main" val="1947974560"/>
                    </a:ext>
                  </a:extLst>
                </a:gridCol>
                <a:gridCol w="2429691">
                  <a:extLst>
                    <a:ext uri="{9D8B030D-6E8A-4147-A177-3AD203B41FA5}">
                      <a16:colId xmlns:a16="http://schemas.microsoft.com/office/drawing/2014/main" val="1753223029"/>
                    </a:ext>
                  </a:extLst>
                </a:gridCol>
                <a:gridCol w="2568303">
                  <a:extLst>
                    <a:ext uri="{9D8B030D-6E8A-4147-A177-3AD203B41FA5}">
                      <a16:colId xmlns:a16="http://schemas.microsoft.com/office/drawing/2014/main" val="1188088041"/>
                    </a:ext>
                  </a:extLst>
                </a:gridCol>
              </a:tblGrid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No#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Station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</a:t>
                      </a:r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  <a:alpha val="52941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271846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kern="12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kern="12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5004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 (test HDMI video noise)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00743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6263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769672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268443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RC1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07221"/>
                  </a:ext>
                </a:extLst>
              </a:tr>
              <a:tr h="2017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RC2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7434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400" dirty="0">
                        <a:solidFill>
                          <a:srgbClr val="007434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6509"/>
                  </a:ext>
                </a:extLst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6980982" y="3739287"/>
            <a:ext cx="4372818" cy="2157930"/>
            <a:chOff x="3435926" y="1492811"/>
            <a:chExt cx="7625775" cy="3504491"/>
          </a:xfrm>
          <a:noFill/>
        </p:grpSpPr>
        <p:grpSp>
          <p:nvGrpSpPr>
            <p:cNvPr id="5" name="Group 4"/>
            <p:cNvGrpSpPr/>
            <p:nvPr/>
          </p:nvGrpSpPr>
          <p:grpSpPr>
            <a:xfrm>
              <a:off x="3435926" y="1492811"/>
              <a:ext cx="7625775" cy="3504491"/>
              <a:chOff x="5263285" y="3848051"/>
              <a:chExt cx="4296376" cy="1345510"/>
            </a:xfrm>
            <a:grpFill/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63286" y="3848051"/>
                <a:ext cx="4296375" cy="1028844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5263285" y="4908903"/>
                <a:ext cx="4296375" cy="284658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dirty="0" smtClean="0"/>
                  <a:t>HDMI video noise test Pass at FT station</a:t>
                </a:r>
                <a:endParaRPr lang="en-US" dirty="0"/>
              </a:p>
            </p:txBody>
          </p:sp>
        </p:grpSp>
        <p:sp>
          <p:nvSpPr>
            <p:cNvPr id="6" name="Rounded Rectangle 5"/>
            <p:cNvSpPr/>
            <p:nvPr/>
          </p:nvSpPr>
          <p:spPr>
            <a:xfrm>
              <a:off x="3449782" y="2816724"/>
              <a:ext cx="5583382" cy="447647"/>
            </a:xfrm>
            <a:prstGeom prst="roundRect">
              <a:avLst/>
            </a:prstGeom>
            <a:grp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02189" y="6019518"/>
            <a:ext cx="98695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</a:rPr>
              <a:t>Summary:</a:t>
            </a:r>
          </a:p>
          <a:p>
            <a:r>
              <a:rPr lang="en-US" sz="1600" dirty="0" smtClean="0"/>
              <a:t>- Recheck production data record and test log </a:t>
            </a:r>
            <a:r>
              <a:rPr lang="en-US" sz="1600" dirty="0" smtClean="0">
                <a:sym typeface="Wingdings" panose="05000000000000000000" pitchFamily="2" charset="2"/>
              </a:rPr>
              <a:t> Did not find out any abnormal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D3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887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32140" y="932470"/>
            <a:ext cx="11286836" cy="5083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1. Retest NG sample at OBA station, the fail symptom same as customer feedback.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097189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function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691" y="5767441"/>
            <a:ext cx="12067309" cy="50847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Retest 4K video function on YouTube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 Occur blue streaks, noise and splashes on the screen.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584660" y="1604620"/>
            <a:ext cx="6462357" cy="4035071"/>
            <a:chOff x="2390697" y="1483989"/>
            <a:chExt cx="6462357" cy="403507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0697" y="1483989"/>
              <a:ext cx="6462357" cy="3524682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566948" y="5149728"/>
              <a:ext cx="61098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Error image when retest 4K video at OBA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315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932469"/>
            <a:ext cx="11286836" cy="5083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2. Retest NG sample at FATP focus on FT and FT1 station, the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65112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FATP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985" y="5271468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Retest NG sample at FATP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Pass.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FATP can’t cover this issue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1547119"/>
              </p:ext>
            </p:extLst>
          </p:nvPr>
        </p:nvGraphicFramePr>
        <p:xfrm>
          <a:off x="949828" y="1978182"/>
          <a:ext cx="9865383" cy="2469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7083">
                  <a:extLst>
                    <a:ext uri="{9D8B030D-6E8A-4147-A177-3AD203B41FA5}">
                      <a16:colId xmlns:a16="http://schemas.microsoft.com/office/drawing/2014/main" val="3604963379"/>
                    </a:ext>
                  </a:extLst>
                </a:gridCol>
                <a:gridCol w="3665608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  <a:gridCol w="2466346">
                  <a:extLst>
                    <a:ext uri="{9D8B030D-6E8A-4147-A177-3AD203B41FA5}">
                      <a16:colId xmlns:a16="http://schemas.microsoft.com/office/drawing/2014/main" val="1681172019"/>
                    </a:ext>
                  </a:extLst>
                </a:gridCol>
              </a:tblGrid>
              <a:tr h="6096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No.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Station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Log test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9297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Pass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  <a:tr h="9297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FT1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Pass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230174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386088"/>
              </p:ext>
            </p:extLst>
          </p:nvPr>
        </p:nvGraphicFramePr>
        <p:xfrm>
          <a:off x="6686554" y="280240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Document" showAsIcon="1" r:id="rId3" imgW="914400" imgH="771480" progId="Word.Document.12">
                  <p:embed/>
                </p:oleObj>
              </mc:Choice>
              <mc:Fallback>
                <p:oleObj name="Document" showAsIcon="1" r:id="rId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86554" y="280240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495749"/>
              </p:ext>
            </p:extLst>
          </p:nvPr>
        </p:nvGraphicFramePr>
        <p:xfrm>
          <a:off x="6686554" y="367571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Document" showAsIcon="1" r:id="rId5" imgW="914400" imgH="771480" progId="Word.Document.12">
                  <p:embed/>
                </p:oleObj>
              </mc:Choice>
              <mc:Fallback>
                <p:oleObj name="Document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86554" y="367571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7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93181" y="871907"/>
            <a:ext cx="1218244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3. Check Visual inspection and take X-ray NG sample,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Visual Inspection and Take X-ray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547607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Check visual inspection and take X-ray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No abnormality</a:t>
            </a:r>
            <a:endParaRPr lang="en-US" sz="1600" dirty="0" smtClean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63887"/>
              </p:ext>
            </p:extLst>
          </p:nvPr>
        </p:nvGraphicFramePr>
        <p:xfrm>
          <a:off x="949830" y="1763253"/>
          <a:ext cx="10271848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7962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2567962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Top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Bot</a:t>
                      </a:r>
                      <a:r>
                        <a:rPr lang="en-US" sz="1600" baseline="0" dirty="0" smtClean="0"/>
                        <a:t>tom side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Visual inspection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490" y="2204469"/>
            <a:ext cx="1451525" cy="1028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6748" y="2204469"/>
            <a:ext cx="1448125" cy="1028667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790671"/>
              </p:ext>
            </p:extLst>
          </p:nvPr>
        </p:nvGraphicFramePr>
        <p:xfrm>
          <a:off x="949828" y="3682914"/>
          <a:ext cx="10271850" cy="15581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1975">
                  <a:extLst>
                    <a:ext uri="{9D8B030D-6E8A-4147-A177-3AD203B41FA5}">
                      <a16:colId xmlns:a16="http://schemas.microsoft.com/office/drawing/2014/main" val="368996942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111184987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2527914501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3229317847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51050792"/>
                    </a:ext>
                  </a:extLst>
                </a:gridCol>
                <a:gridCol w="1711975">
                  <a:extLst>
                    <a:ext uri="{9D8B030D-6E8A-4147-A177-3AD203B41FA5}">
                      <a16:colId xmlns:a16="http://schemas.microsoft.com/office/drawing/2014/main" val="4135129914"/>
                    </a:ext>
                  </a:extLst>
                </a:gridCol>
              </a:tblGrid>
              <a:tr h="35958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Item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SoC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eMMC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HDMI Connector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Filter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Result</a:t>
                      </a:r>
                      <a:endParaRPr lang="en-US" sz="16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679810"/>
                  </a:ext>
                </a:extLst>
              </a:tr>
              <a:tr h="11985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X-ray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No abnormality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87199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061" y="4152893"/>
            <a:ext cx="953485" cy="947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4133" y="4147114"/>
            <a:ext cx="953485" cy="953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1308" y="4147114"/>
            <a:ext cx="1149875" cy="9534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4873" y="4147650"/>
            <a:ext cx="1149875" cy="9529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846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894254"/>
            <a:ext cx="112868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4. Retest 4K video function after baking PCBA (45</a:t>
            </a:r>
            <a:r>
              <a:rPr lang="en-US" sz="1600" b="1" baseline="30000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0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in 12hrs) result as below: 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840717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Retest OBA after Baking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40" y="5745760"/>
            <a:ext cx="112868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Retest NG sample at OBA after bake PCBA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Fail symptom like the original symptom .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89027" y="1503096"/>
            <a:ext cx="6173061" cy="4173158"/>
            <a:chOff x="2889027" y="1503096"/>
            <a:chExt cx="6173061" cy="41731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9027" y="1503096"/>
              <a:ext cx="6173061" cy="373432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889027" y="5306922"/>
              <a:ext cx="6173061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Occur </a:t>
              </a:r>
              <a:r>
                <a:rPr lang="en-US" dirty="0" smtClean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noise </a:t>
              </a:r>
              <a:r>
                <a:rPr lang="en-US" dirty="0">
                  <a:solidFill>
                    <a:srgbClr val="FF0000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40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30732" y="817172"/>
            <a:ext cx="1202039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5. Measure impedance /VF on board HDMI connector of NG sample and compare with OK sample, result as table below:</a:t>
            </a: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962580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Impedance/VF Measurement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1604" y="6079867"/>
            <a:ext cx="11286836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Did not find out abnormal with impedance of NG sample </a:t>
            </a:r>
          </a:p>
        </p:txBody>
      </p:sp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9671720"/>
              </p:ext>
            </p:extLst>
          </p:nvPr>
        </p:nvGraphicFramePr>
        <p:xfrm>
          <a:off x="662885" y="1387375"/>
          <a:ext cx="10956091" cy="4515401"/>
        </p:xfrm>
        <a:graphic>
          <a:graphicData uri="http://schemas.openxmlformats.org/drawingml/2006/table">
            <a:tbl>
              <a:tblPr/>
              <a:tblGrid>
                <a:gridCol w="769337">
                  <a:extLst>
                    <a:ext uri="{9D8B030D-6E8A-4147-A177-3AD203B41FA5}">
                      <a16:colId xmlns:a16="http://schemas.microsoft.com/office/drawing/2014/main" val="1974898735"/>
                    </a:ext>
                  </a:extLst>
                </a:gridCol>
                <a:gridCol w="1194405">
                  <a:extLst>
                    <a:ext uri="{9D8B030D-6E8A-4147-A177-3AD203B41FA5}">
                      <a16:colId xmlns:a16="http://schemas.microsoft.com/office/drawing/2014/main" val="3620211268"/>
                    </a:ext>
                  </a:extLst>
                </a:gridCol>
                <a:gridCol w="4199197">
                  <a:extLst>
                    <a:ext uri="{9D8B030D-6E8A-4147-A177-3AD203B41FA5}">
                      <a16:colId xmlns:a16="http://schemas.microsoft.com/office/drawing/2014/main" val="2415293620"/>
                    </a:ext>
                  </a:extLst>
                </a:gridCol>
                <a:gridCol w="1290073">
                  <a:extLst>
                    <a:ext uri="{9D8B030D-6E8A-4147-A177-3AD203B41FA5}">
                      <a16:colId xmlns:a16="http://schemas.microsoft.com/office/drawing/2014/main" val="1211255941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858841136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1135273832"/>
                    </a:ext>
                  </a:extLst>
                </a:gridCol>
                <a:gridCol w="1167693">
                  <a:extLst>
                    <a:ext uri="{9D8B030D-6E8A-4147-A177-3AD203B41FA5}">
                      <a16:colId xmlns:a16="http://schemas.microsoft.com/office/drawing/2014/main" val="444302772"/>
                    </a:ext>
                  </a:extLst>
                </a:gridCol>
              </a:tblGrid>
              <a:tr h="248974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Impedance/VF measurement on board HDMI Connector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62720"/>
                  </a:ext>
                </a:extLst>
              </a:tr>
              <a:tr h="2151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No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Pin Name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Description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NG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sample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OK sample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29267"/>
                  </a:ext>
                </a:extLst>
              </a:tr>
              <a:tr h="215122"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Impedance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(</a:t>
                      </a:r>
                      <a:r>
                        <a:rPr lang="el-GR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Ω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Impedance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Ω</a:t>
                      </a:r>
                      <a:r>
                        <a:rPr lang="en-US" sz="1200" b="1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11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7015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967136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TX2-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data2 positive output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566869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9766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41663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TX1-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data1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366902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15540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264190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TX0-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data0 negative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465855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TXC+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positive output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9725885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TXC_shield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715074"/>
                  </a:ext>
                </a:extLst>
              </a:tr>
              <a:tr h="21451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TXC-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 TMDS clock negative output 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7118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3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9200303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NC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Not Connect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54843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SCL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1 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6700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SDA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0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0.97M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1.01M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085149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System Ground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046172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5V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HDMI_PW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1.2M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972116"/>
                  </a:ext>
                </a:extLst>
              </a:tr>
              <a:tr h="1869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HPD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General purpose input/output bank H signal 2</a:t>
                      </a:r>
                    </a:p>
                  </a:txBody>
                  <a:tcPr marL="8726" marR="8726" marT="87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109.6K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110K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0.69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389513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2415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40" y="788350"/>
            <a:ext cx="1128683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6. Change component of HDMI block:</a:t>
            </a:r>
          </a:p>
          <a:p>
            <a:pPr lvl="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Change new FIL1401, FIL1402, J1401 then retest 4K video function </a:t>
            </a:r>
          </a:p>
          <a:p>
            <a:pPr marL="285750" indent="-285750"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è"/>
            </a:pP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Fail (Occur noise and splashes on the screen)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Change new SoC and retest 4K video function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Result: Pass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(no noise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and splashes on the screen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Component of HDMI Block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After change new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then retest 4K video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function  Result: Pass (no noise and splashes on the screen)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58792" y="2434328"/>
            <a:ext cx="5233530" cy="3587475"/>
            <a:chOff x="3202600" y="2301155"/>
            <a:chExt cx="5233530" cy="35874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2600" y="2301155"/>
              <a:ext cx="5233530" cy="314182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02600" y="5519298"/>
              <a:ext cx="523353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 noise </a:t>
              </a:r>
              <a:r>
                <a:rPr lang="en-US" dirty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008A3E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358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830931"/>
            <a:ext cx="11286836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7. Do thermal shock experiment NG board + OK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SoC.</a:t>
            </a:r>
            <a:endParaRPr lang="en-US" sz="1600" b="1" dirty="0" smtClean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Condition: Power off, non-operation; Ta = -20</a:t>
            </a:r>
            <a:r>
              <a:rPr lang="en-US" sz="1600" baseline="30000" dirty="0" smtClean="0">
                <a:latin typeface="+mj-lt"/>
                <a:cs typeface="Arial" panose="020B0604020202020204" pitchFamily="34" charset="0"/>
              </a:rPr>
              <a:t>o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C (30min) ~ 70</a:t>
            </a:r>
            <a:r>
              <a:rPr lang="en-US" sz="1600" baseline="30000" dirty="0">
                <a:cs typeface="Arial" panose="020B0604020202020204" pitchFamily="34" charset="0"/>
              </a:rPr>
              <a:t>o</a:t>
            </a:r>
            <a:r>
              <a:rPr lang="en-US" sz="1600" dirty="0">
                <a:cs typeface="Arial" panose="020B0604020202020204" pitchFamily="34" charset="0"/>
              </a:rPr>
              <a:t>C (30min</a:t>
            </a:r>
            <a:r>
              <a:rPr lang="en-US" sz="1600" dirty="0" smtClean="0">
                <a:cs typeface="Arial" panose="020B0604020202020204" pitchFamily="34" charset="0"/>
              </a:rPr>
              <a:t>); 15 cycles; Transfer time: 5min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latin typeface="+mj-lt"/>
                <a:cs typeface="Arial" panose="020B0604020202020204" pitchFamily="34" charset="0"/>
              </a:rPr>
              <a:t>- After do thermal shock experiment, retest 4K video function at OBA station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Pass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9339481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Shock Experiment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39" y="60090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Retest 4K video function at OBA after do thermal shock experiment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Result: Pass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358792" y="2120160"/>
            <a:ext cx="5233530" cy="3587475"/>
            <a:chOff x="3202600" y="2301155"/>
            <a:chExt cx="5233530" cy="358747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02600" y="2301155"/>
              <a:ext cx="5233530" cy="314182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02600" y="5519298"/>
              <a:ext cx="523353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No noise </a:t>
              </a:r>
              <a:r>
                <a:rPr lang="en-US" dirty="0">
                  <a:solidFill>
                    <a:srgbClr val="008A3E"/>
                  </a:solidFill>
                  <a:cs typeface="Arial" panose="020B0604020202020204" pitchFamily="34" charset="0"/>
                  <a:sym typeface="Wingdings" panose="05000000000000000000" pitchFamily="2" charset="2"/>
                </a:rPr>
                <a:t>and splashes on the screen</a:t>
              </a:r>
              <a:endParaRPr lang="en-US" dirty="0">
                <a:solidFill>
                  <a:srgbClr val="008A3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7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8. Removed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and measure HDMI block pin, result as table below: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10669148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Impedance measurement NG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3178" y="61614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 defTabSz="912813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Measure impedance/VF HDMI pins of NG SoC </a:t>
            </a:r>
            <a:r>
              <a:rPr lang="en-US" sz="1600" dirty="0" smtClean="0"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 Did not find out any abnormality </a:t>
            </a:r>
            <a:endParaRPr lang="en-US" sz="1600" dirty="0"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24691"/>
              </p:ext>
            </p:extLst>
          </p:nvPr>
        </p:nvGraphicFramePr>
        <p:xfrm>
          <a:off x="1126412" y="1445809"/>
          <a:ext cx="10315979" cy="4641184"/>
        </p:xfrm>
        <a:graphic>
          <a:graphicData uri="http://schemas.openxmlformats.org/drawingml/2006/table">
            <a:tbl>
              <a:tblPr/>
              <a:tblGrid>
                <a:gridCol w="1432061">
                  <a:extLst>
                    <a:ext uri="{9D8B030D-6E8A-4147-A177-3AD203B41FA5}">
                      <a16:colId xmlns:a16="http://schemas.microsoft.com/office/drawing/2014/main" val="2344606767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val="600426406"/>
                    </a:ext>
                  </a:extLst>
                </a:gridCol>
                <a:gridCol w="1616363">
                  <a:extLst>
                    <a:ext uri="{9D8B030D-6E8A-4147-A177-3AD203B41FA5}">
                      <a16:colId xmlns:a16="http://schemas.microsoft.com/office/drawing/2014/main" val="3163768582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2301783201"/>
                    </a:ext>
                  </a:extLst>
                </a:gridCol>
                <a:gridCol w="1117201">
                  <a:extLst>
                    <a:ext uri="{9D8B030D-6E8A-4147-A177-3AD203B41FA5}">
                      <a16:colId xmlns:a16="http://schemas.microsoft.com/office/drawing/2014/main" val="3170669910"/>
                    </a:ext>
                  </a:extLst>
                </a:gridCol>
                <a:gridCol w="1135008">
                  <a:extLst>
                    <a:ext uri="{9D8B030D-6E8A-4147-A177-3AD203B41FA5}">
                      <a16:colId xmlns:a16="http://schemas.microsoft.com/office/drawing/2014/main" val="2492632473"/>
                    </a:ext>
                  </a:extLst>
                </a:gridCol>
              </a:tblGrid>
              <a:tr h="290074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U1 HDMI</a:t>
                      </a:r>
                      <a:r>
                        <a:rPr lang="en-US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pin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 measurement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93185"/>
                  </a:ext>
                </a:extLst>
              </a:tr>
              <a:tr h="290074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U1_PIN NAME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OK Sample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NG sample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33461"/>
                  </a:ext>
                </a:extLst>
              </a:tr>
              <a:tr h="290074"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Impedance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VF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46510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9.09M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19725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data2 positive output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8.71M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70832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E45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8.88M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98268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data1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9.03M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249429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8.65M</a:t>
                      </a:r>
                      <a:r>
                        <a:rPr lang="el-G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  <a:endParaRPr lang="en-US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8.93M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4874502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J43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data0 negative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8.63M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35063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positive output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8.54M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6950808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HDMI TMDS clock negative output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 panose="020B0604020202020204" pitchFamily="34" charset="0"/>
                        </a:rPr>
                        <a:t>0.76</a:t>
                      </a:r>
                      <a:endParaRPr kumimoji="0" lang="el-G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8.99M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64310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2.52M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1483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N43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2.64M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2.54M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794682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General purpose input/output bank H signal 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0.71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2.536M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13736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2.61M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0.74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2.498M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0406484"/>
                  </a:ext>
                </a:extLst>
              </a:tr>
              <a:tr h="2900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AG45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General purpose input/output bank H signal 4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2.91M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0.78</a:t>
                      </a:r>
                      <a:endParaRPr lang="el-GR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3M</a:t>
                      </a:r>
                      <a:endParaRPr 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155033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304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32139" y="909707"/>
            <a:ext cx="112868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9. Reball and do a swap verification </a:t>
            </a:r>
            <a:r>
              <a:rPr lang="en-US" sz="1600" b="1" dirty="0" err="1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SoC</a:t>
            </a:r>
            <a:r>
              <a:rPr lang="en-US" sz="1600" b="1" dirty="0" smtClean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600" b="1" dirty="0">
              <a:solidFill>
                <a:srgbClr val="0000F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8452790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Swap Verification SoC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139" y="6009030"/>
            <a:ext cx="1160475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0000FF"/>
                </a:solidFill>
                <a:latin typeface="+mj-lt"/>
                <a:cs typeface="Arial" panose="020B0604020202020204" pitchFamily="34" charset="0"/>
              </a:rPr>
              <a:t>Summary: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As analyzed above this issue follow 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U1-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sz="1600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+mj-lt"/>
                <a:cs typeface="Arial" panose="020B0604020202020204" pitchFamily="34" charset="0"/>
              </a:rPr>
              <a:t>( P/N: 002.2753.005 ) component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682970"/>
              </p:ext>
            </p:extLst>
          </p:nvPr>
        </p:nvGraphicFramePr>
        <p:xfrm>
          <a:off x="1727297" y="1732425"/>
          <a:ext cx="8496519" cy="3643198"/>
        </p:xfrm>
        <a:graphic>
          <a:graphicData uri="http://schemas.openxmlformats.org/drawingml/2006/table">
            <a:tbl>
              <a:tblPr/>
              <a:tblGrid>
                <a:gridCol w="2551434">
                  <a:extLst>
                    <a:ext uri="{9D8B030D-6E8A-4147-A177-3AD203B41FA5}">
                      <a16:colId xmlns:a16="http://schemas.microsoft.com/office/drawing/2014/main" val="29263103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437917943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553023065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150596157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178560821"/>
                    </a:ext>
                  </a:extLst>
                </a:gridCol>
                <a:gridCol w="1189017">
                  <a:extLst>
                    <a:ext uri="{9D8B030D-6E8A-4147-A177-3AD203B41FA5}">
                      <a16:colId xmlns:a16="http://schemas.microsoft.com/office/drawing/2014/main" val="2069472678"/>
                    </a:ext>
                  </a:extLst>
                </a:gridCol>
              </a:tblGrid>
              <a:tr h="8268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Watch 4K video function on </a:t>
                      </a:r>
                      <a:r>
                        <a:rPr lang="en-US" sz="1600" b="0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youtube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84635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695847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995434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board + NG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539471"/>
                  </a:ext>
                </a:extLst>
              </a:tr>
              <a:tr h="7040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 broad + OK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89159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673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568033" y="1264825"/>
            <a:ext cx="11050943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Root cause: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dirty="0" smtClean="0">
                <a:cs typeface="Arial" panose="020B0604020202020204" pitchFamily="34" charset="0"/>
              </a:rPr>
              <a:t>As </a:t>
            </a:r>
            <a:r>
              <a:rPr lang="en-US" dirty="0">
                <a:cs typeface="Arial" panose="020B0604020202020204" pitchFamily="34" charset="0"/>
              </a:rPr>
              <a:t>an analysis above, this issue related to S905X2-B</a:t>
            </a:r>
            <a:r>
              <a:rPr lang="en-US" dirty="0" smtClean="0">
                <a:cs typeface="Arial" panose="020B0604020202020204" pitchFamily="34" charset="0"/>
              </a:rPr>
              <a:t> material </a:t>
            </a:r>
            <a:r>
              <a:rPr lang="fr-FR" dirty="0" smtClean="0">
                <a:cs typeface="Arial" panose="020B0604020202020204" pitchFamily="34" charset="0"/>
              </a:rPr>
              <a:t>(</a:t>
            </a:r>
            <a:r>
              <a:rPr lang="en-US" dirty="0">
                <a:cs typeface="Arial" panose="020B0604020202020204" pitchFamily="34" charset="0"/>
              </a:rPr>
              <a:t>P/N: 002.02753.005. DC: </a:t>
            </a:r>
            <a:r>
              <a:rPr lang="en-US" dirty="0" smtClean="0">
                <a:cs typeface="Arial" panose="020B0604020202020204" pitchFamily="34" charset="0"/>
              </a:rPr>
              <a:t>2221. LC: PRK086.00 , Vendor</a:t>
            </a:r>
            <a:r>
              <a:rPr lang="en-US" dirty="0">
                <a:cs typeface="Arial" panose="020B0604020202020204" pitchFamily="34" charset="0"/>
              </a:rPr>
              <a:t>: AMLOGIC</a:t>
            </a:r>
            <a:r>
              <a:rPr lang="fr-FR" dirty="0" smtClean="0">
                <a:cs typeface="Arial" panose="020B0604020202020204" pitchFamily="34" charset="0"/>
              </a:rPr>
              <a:t>)</a:t>
            </a:r>
            <a:endParaRPr lang="en-US" b="1" i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Short term: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Change new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to solve this issue.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 term: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Co-work with SQE send NG material and FA report to AMLOGIC Vendor for FA. Owner. SQE. Naomi ,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Due date: Q2/2023.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- Co-work with RD side find the solution to be able to cover this failure  on FATP. Owner: PE. Michael/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RD. Jerry/Sean,  TE. Mark/Allan. Due date: Q2/2023</a:t>
            </a:r>
            <a:endParaRPr lang="en-US" dirty="0" smtClean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457736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Root Cause: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noProof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D4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987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609600" y="983564"/>
            <a:ext cx="10815782" cy="24776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+mj-lt"/>
                <a:cs typeface="Arial" panose="020B0604020202020204" pitchFamily="34" charset="0"/>
              </a:rPr>
              <a:t>- Send FA report and NG </a:t>
            </a:r>
            <a:r>
              <a:rPr lang="en-US" sz="2000" dirty="0" err="1" smtClean="0">
                <a:latin typeface="+mj-lt"/>
                <a:cs typeface="Arial" panose="020B0604020202020204" pitchFamily="34" charset="0"/>
              </a:rPr>
              <a:t>SoC</a:t>
            </a:r>
            <a:r>
              <a:rPr lang="en-US" sz="2000" dirty="0" smtClean="0">
                <a:latin typeface="+mj-lt"/>
                <a:cs typeface="Arial" panose="020B0604020202020204" pitchFamily="34" charset="0"/>
              </a:rPr>
              <a:t> sample to SQE. Owner: PE – </a:t>
            </a:r>
            <a:r>
              <a:rPr lang="en-US" sz="2000" dirty="0" err="1" smtClean="0">
                <a:latin typeface="+mj-lt"/>
                <a:cs typeface="Arial" panose="020B0604020202020204" pitchFamily="34" charset="0"/>
              </a:rPr>
              <a:t>Thuc</a:t>
            </a:r>
            <a:r>
              <a:rPr lang="en-US" sz="2000" dirty="0" smtClean="0">
                <a:latin typeface="+mj-lt"/>
                <a:cs typeface="Arial" panose="020B0604020202020204" pitchFamily="34" charset="0"/>
              </a:rPr>
              <a:t>, SQE – Naomi (due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Q2/2023</a:t>
            </a:r>
            <a:r>
              <a:rPr lang="en-US" sz="2000" dirty="0" smtClean="0">
                <a:latin typeface="+mj-lt"/>
                <a:cs typeface="Arial" panose="020B0604020202020204" pitchFamily="34" charset="0"/>
              </a:rPr>
              <a:t>)</a:t>
            </a:r>
          </a:p>
          <a:p>
            <a:pPr defTabSz="91281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+mj-lt"/>
                <a:cs typeface="Arial" panose="020B0604020202020204" pitchFamily="34" charset="0"/>
              </a:rPr>
              <a:t>- Need SQE feedback to AMLOGIC vendor to further analysis. Owner: SQE – Naomi</a:t>
            </a:r>
          </a:p>
          <a:p>
            <a:pPr lv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 Co-work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RD side find the solution to be able to cover this failure  on FATP. Owner: PE.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Thuc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Jerry/Sean,  TE. Mark/Allan. Due date: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Q2/2023</a:t>
            </a:r>
            <a:endParaRPr lang="en-US" sz="2000" dirty="0">
              <a:cs typeface="Arial" panose="020B0604020202020204" pitchFamily="34" charset="0"/>
            </a:endParaRPr>
          </a:p>
        </p:txBody>
      </p:sp>
      <p:sp>
        <p:nvSpPr>
          <p:cNvPr id="36" name="標題 1"/>
          <p:cNvSpPr/>
          <p:nvPr/>
        </p:nvSpPr>
        <p:spPr>
          <a:xfrm>
            <a:off x="949828" y="395100"/>
            <a:ext cx="6466972" cy="551519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800" tIns="45000" rIns="45720" bIns="4500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" y="409249"/>
            <a:ext cx="880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+mj-lt"/>
              </a:rPr>
              <a:t>D5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95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14850</TotalTime>
  <Words>1445</Words>
  <Application>Microsoft Office PowerPoint</Application>
  <PresentationFormat>Widescreen</PresentationFormat>
  <Paragraphs>441</Paragraphs>
  <Slides>16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1" baseType="lpstr">
      <vt:lpstr>DejaVu Sans</vt:lpstr>
      <vt:lpstr>標楷體</vt:lpstr>
      <vt:lpstr>Microsoft JhengHei</vt:lpstr>
      <vt:lpstr>微软雅黑</vt:lpstr>
      <vt:lpstr>宋体</vt:lpstr>
      <vt:lpstr>思源黑体 CN Normal</vt:lpstr>
      <vt:lpstr>思源黑体 CN Regular</vt:lpstr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ZMY</dc:creator>
  <dc:description/>
  <cp:lastModifiedBy>Nguyen Thi Y Nhu</cp:lastModifiedBy>
  <cp:revision>1062</cp:revision>
  <dcterms:created xsi:type="dcterms:W3CDTF">2022-05-19T09:53:32Z</dcterms:created>
  <dcterms:modified xsi:type="dcterms:W3CDTF">2023-03-02T01:11:35Z</dcterms:modified>
  <dc:language>zh-TW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</vt:i4>
  </property>
  <property fmtid="{D5CDD505-2E9C-101B-9397-08002B2CF9AE}" pid="3" name="PresentationFormat">
    <vt:lpwstr>Widescreen</vt:lpwstr>
  </property>
  <property fmtid="{D5CDD505-2E9C-101B-9397-08002B2CF9AE}" pid="4" name="Slides">
    <vt:i4>15</vt:i4>
  </property>
</Properties>
</file>